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561263" cy="10693400"/>
  <p:notesSz cx="9926638" cy="14355763"/>
  <p:defaultTextStyle>
    <a:defPPr>
      <a:defRPr lang="zh-TW"/>
    </a:defPPr>
    <a:lvl1pPr marL="0" algn="l" defTabSz="10430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5" algn="l" defTabSz="10430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0" algn="l" defTabSz="10430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75" algn="l" defTabSz="10430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01" algn="l" defTabSz="10430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26" algn="l" defTabSz="10430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51" algn="l" defTabSz="10430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76" algn="l" defTabSz="10430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01" algn="l" defTabSz="10430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E20000"/>
    <a:srgbClr val="FF4343"/>
    <a:srgbClr val="FF4B4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55" autoAdjust="0"/>
  </p:normalViewPr>
  <p:slideViewPr>
    <p:cSldViewPr>
      <p:cViewPr varScale="1">
        <p:scale>
          <a:sx n="59" d="100"/>
          <a:sy n="59" d="100"/>
        </p:scale>
        <p:origin x="-2496" y="-78"/>
      </p:cViewPr>
      <p:guideLst>
        <p:guide orient="horz" pos="3368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67095" y="3321886"/>
            <a:ext cx="6427074" cy="22921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34190" y="6059594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5481916" y="428233"/>
            <a:ext cx="1701284" cy="91240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78063" y="428233"/>
            <a:ext cx="4977832" cy="91240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97288" y="4532321"/>
            <a:ext cx="6427074" cy="233918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78063" y="2495129"/>
            <a:ext cx="3339558" cy="70571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843642" y="2495129"/>
            <a:ext cx="3339558" cy="70571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2013/11/27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1" cy="997555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1525" indent="0">
              <a:buNone/>
              <a:defRPr sz="2300" b="1"/>
            </a:lvl2pPr>
            <a:lvl3pPr marL="1043050" indent="0">
              <a:buNone/>
              <a:defRPr sz="2100" b="1"/>
            </a:lvl3pPr>
            <a:lvl4pPr marL="1564575" indent="0">
              <a:buNone/>
              <a:defRPr sz="1800" b="1"/>
            </a:lvl4pPr>
            <a:lvl5pPr marL="2086101" indent="0">
              <a:buNone/>
              <a:defRPr sz="1800" b="1"/>
            </a:lvl5pPr>
            <a:lvl6pPr marL="2607626" indent="0">
              <a:buNone/>
              <a:defRPr sz="1800" b="1"/>
            </a:lvl6pPr>
            <a:lvl7pPr marL="3129151" indent="0">
              <a:buNone/>
              <a:defRPr sz="1800" b="1"/>
            </a:lvl7pPr>
            <a:lvl8pPr marL="3650676" indent="0">
              <a:buNone/>
              <a:defRPr sz="1800" b="1"/>
            </a:lvl8pPr>
            <a:lvl9pPr marL="4172201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1" cy="616108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1525" indent="0">
              <a:buNone/>
              <a:defRPr sz="2300" b="1"/>
            </a:lvl2pPr>
            <a:lvl3pPr marL="1043050" indent="0">
              <a:buNone/>
              <a:defRPr sz="2100" b="1"/>
            </a:lvl3pPr>
            <a:lvl4pPr marL="1564575" indent="0">
              <a:buNone/>
              <a:defRPr sz="1800" b="1"/>
            </a:lvl4pPr>
            <a:lvl5pPr marL="2086101" indent="0">
              <a:buNone/>
              <a:defRPr sz="1800" b="1"/>
            </a:lvl5pPr>
            <a:lvl6pPr marL="2607626" indent="0">
              <a:buNone/>
              <a:defRPr sz="1800" b="1"/>
            </a:lvl6pPr>
            <a:lvl7pPr marL="3129151" indent="0">
              <a:buNone/>
              <a:defRPr sz="1800" b="1"/>
            </a:lvl7pPr>
            <a:lvl8pPr marL="3650676" indent="0">
              <a:buNone/>
              <a:defRPr sz="1800" b="1"/>
            </a:lvl8pPr>
            <a:lvl9pPr marL="4172201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2013/11/27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2013/11/27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6" cy="91265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600"/>
            </a:lvl1pPr>
            <a:lvl2pPr marL="521525" indent="0">
              <a:buNone/>
              <a:defRPr sz="1300"/>
            </a:lvl2pPr>
            <a:lvl3pPr marL="1043050" indent="0">
              <a:buNone/>
              <a:defRPr sz="1100"/>
            </a:lvl3pPr>
            <a:lvl4pPr marL="1564575" indent="0">
              <a:buNone/>
              <a:defRPr sz="1100"/>
            </a:lvl4pPr>
            <a:lvl5pPr marL="2086101" indent="0">
              <a:buNone/>
              <a:defRPr sz="1100"/>
            </a:lvl5pPr>
            <a:lvl6pPr marL="2607626" indent="0">
              <a:buNone/>
              <a:defRPr sz="1100"/>
            </a:lvl6pPr>
            <a:lvl7pPr marL="3129151" indent="0">
              <a:buNone/>
              <a:defRPr sz="1100"/>
            </a:lvl7pPr>
            <a:lvl8pPr marL="3650676" indent="0">
              <a:buNone/>
              <a:defRPr sz="1100"/>
            </a:lvl8pPr>
            <a:lvl9pPr marL="4172201" indent="0">
              <a:buNone/>
              <a:defRPr sz="1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2013/11/27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2060" y="7485379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482060" y="955476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525" indent="0">
              <a:buNone/>
              <a:defRPr sz="3200"/>
            </a:lvl2pPr>
            <a:lvl3pPr marL="1043050" indent="0">
              <a:buNone/>
              <a:defRPr sz="2800"/>
            </a:lvl3pPr>
            <a:lvl4pPr marL="1564575" indent="0">
              <a:buNone/>
              <a:defRPr sz="2300"/>
            </a:lvl4pPr>
            <a:lvl5pPr marL="2086101" indent="0">
              <a:buNone/>
              <a:defRPr sz="2300"/>
            </a:lvl5pPr>
            <a:lvl6pPr marL="2607626" indent="0">
              <a:buNone/>
              <a:defRPr sz="2300"/>
            </a:lvl6pPr>
            <a:lvl7pPr marL="3129151" indent="0">
              <a:buNone/>
              <a:defRPr sz="2300"/>
            </a:lvl7pPr>
            <a:lvl8pPr marL="3650676" indent="0">
              <a:buNone/>
              <a:defRPr sz="2300"/>
            </a:lvl8pPr>
            <a:lvl9pPr marL="4172201" indent="0">
              <a:buNone/>
              <a:defRPr sz="23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482060" y="8369072"/>
            <a:ext cx="4536758" cy="1254988"/>
          </a:xfrm>
        </p:spPr>
        <p:txBody>
          <a:bodyPr/>
          <a:lstStyle>
            <a:lvl1pPr marL="0" indent="0">
              <a:buNone/>
              <a:defRPr sz="1600"/>
            </a:lvl1pPr>
            <a:lvl2pPr marL="521525" indent="0">
              <a:buNone/>
              <a:defRPr sz="1300"/>
            </a:lvl2pPr>
            <a:lvl3pPr marL="1043050" indent="0">
              <a:buNone/>
              <a:defRPr sz="1100"/>
            </a:lvl3pPr>
            <a:lvl4pPr marL="1564575" indent="0">
              <a:buNone/>
              <a:defRPr sz="1100"/>
            </a:lvl4pPr>
            <a:lvl5pPr marL="2086101" indent="0">
              <a:buNone/>
              <a:defRPr sz="1100"/>
            </a:lvl5pPr>
            <a:lvl6pPr marL="2607626" indent="0">
              <a:buNone/>
              <a:defRPr sz="1100"/>
            </a:lvl6pPr>
            <a:lvl7pPr marL="3129151" indent="0">
              <a:buNone/>
              <a:defRPr sz="1100"/>
            </a:lvl7pPr>
            <a:lvl8pPr marL="3650676" indent="0">
              <a:buNone/>
              <a:defRPr sz="1100"/>
            </a:lvl8pPr>
            <a:lvl9pPr marL="4172201" indent="0">
              <a:buNone/>
              <a:defRPr sz="1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2013/11/27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04305" tIns="52153" rIns="104305" bIns="5215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49"/>
          </a:xfrm>
          <a:prstGeom prst="rect">
            <a:avLst/>
          </a:prstGeom>
        </p:spPr>
        <p:txBody>
          <a:bodyPr vert="horz" lIns="104305" tIns="52153" rIns="104305" bIns="52153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104305" tIns="52153" rIns="104305" bIns="5215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2013/11/27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305" tIns="52153" rIns="104305" bIns="5215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104305" tIns="52153" rIns="104305" bIns="5215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4" indent="-391144" algn="l" defTabSz="104305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78" indent="-325953" algn="l" defTabSz="104305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13" indent="-260763" algn="l" defTabSz="104305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38" indent="-260763" algn="l" defTabSz="104305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63" indent="-260763" algn="l" defTabSz="104305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389" indent="-260763" algn="l" defTabSz="10430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14" indent="-260763" algn="l" defTabSz="10430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39" indent="-260763" algn="l" defTabSz="10430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64" indent="-260763" algn="l" defTabSz="10430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43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5" algn="l" defTabSz="1043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0" algn="l" defTabSz="1043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75" algn="l" defTabSz="1043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01" algn="l" defTabSz="1043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26" algn="l" defTabSz="1043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51" algn="l" defTabSz="1043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76" algn="l" defTabSz="1043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01" algn="l" defTabSz="1043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nywang\Documents\new\_tony\2013.11.12 A4 海報\美國音樂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" y="-8679"/>
            <a:ext cx="7560141" cy="1069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929303" y="7026685"/>
            <a:ext cx="6364573" cy="3743307"/>
          </a:xfrm>
          <a:prstGeom prst="rect">
            <a:avLst/>
          </a:prstGeom>
          <a:noFill/>
        </p:spPr>
        <p:txBody>
          <a:bodyPr wrap="square" lIns="64657" tIns="32329" rIns="64657" bIns="32329" rtlCol="0">
            <a:spAutoFit/>
          </a:bodyPr>
          <a:lstStyle/>
          <a:p>
            <a:pPr>
              <a:spcBef>
                <a:spcPts val="212"/>
              </a:spcBef>
            </a:pPr>
            <a:r>
              <a:rPr lang="zh-TW" altLang="en-US" sz="14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時間：</a:t>
            </a:r>
            <a:r>
              <a:rPr lang="en-US" altLang="zh-TW" sz="14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102/12/4(</a:t>
            </a:r>
            <a:r>
              <a:rPr lang="zh-TW" altLang="en-US" sz="14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週三</a:t>
            </a:r>
            <a:r>
              <a:rPr lang="en-US" altLang="zh-TW" sz="14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)</a:t>
            </a:r>
            <a:r>
              <a:rPr lang="zh-TW" altLang="en-US" sz="14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 </a:t>
            </a:r>
            <a:r>
              <a:rPr lang="en-US" altLang="zh-TW" sz="14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13:00 – 16:10</a:t>
            </a:r>
          </a:p>
          <a:p>
            <a:pPr>
              <a:spcBef>
                <a:spcPts val="212"/>
              </a:spcBef>
            </a:pPr>
            <a:r>
              <a:rPr lang="zh-TW" altLang="en-US" sz="14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地點：育達高中大禮堂</a:t>
            </a:r>
            <a:endParaRPr lang="en-US" altLang="zh-TW" sz="1400" dirty="0">
              <a:solidFill>
                <a:schemeClr val="bg1"/>
              </a:solidFill>
              <a:latin typeface="文鼎中圓" panose="020B0609010101010101" pitchFamily="49" charset="-120"/>
              <a:ea typeface="文鼎中圓" panose="020B0609010101010101" pitchFamily="49" charset="-120"/>
            </a:endParaRPr>
          </a:p>
          <a:p>
            <a:pPr>
              <a:spcBef>
                <a:spcPts val="212"/>
              </a:spcBef>
            </a:pPr>
            <a:r>
              <a:rPr lang="zh-TW" altLang="en-US" sz="14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講師</a:t>
            </a:r>
            <a:r>
              <a:rPr lang="zh-TW" altLang="en-US" sz="14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：美國在台協會美國中心 阮家齊 </a:t>
            </a:r>
            <a:r>
              <a:rPr lang="zh-TW" altLang="en-US" sz="14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主任</a:t>
            </a:r>
            <a:endParaRPr lang="en-US" altLang="zh-TW" sz="1400" dirty="0">
              <a:solidFill>
                <a:schemeClr val="bg1"/>
              </a:solidFill>
              <a:latin typeface="文鼎中圓" panose="020B0609010101010101" pitchFamily="49" charset="-120"/>
              <a:ea typeface="文鼎中圓" panose="020B0609010101010101" pitchFamily="49" charset="-120"/>
            </a:endParaRPr>
          </a:p>
          <a:p>
            <a:pPr>
              <a:spcBef>
                <a:spcPts val="212"/>
              </a:spcBef>
            </a:pPr>
            <a:endParaRPr lang="en-US" altLang="zh-TW" sz="1000" dirty="0">
              <a:solidFill>
                <a:schemeClr val="bg1"/>
              </a:solidFill>
              <a:latin typeface="文鼎中圓" panose="020B0609010101010101" pitchFamily="49" charset="-120"/>
              <a:ea typeface="文鼎中圓" panose="020B0609010101010101" pitchFamily="49" charset="-120"/>
            </a:endParaRPr>
          </a:p>
          <a:p>
            <a:pPr>
              <a:spcBef>
                <a:spcPts val="212"/>
              </a:spcBef>
            </a:pPr>
            <a:r>
              <a:rPr lang="zh-TW" altLang="en-US" sz="14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　</a:t>
            </a:r>
            <a:r>
              <a:rPr lang="zh-TW" altLang="en-US" sz="14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　　         </a:t>
            </a:r>
            <a:r>
              <a:rPr lang="en-US" altLang="zh-TW" sz="14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Mr</a:t>
            </a:r>
            <a:r>
              <a:rPr lang="en-US" altLang="zh-TW" sz="14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. Ryan Roberts</a:t>
            </a:r>
          </a:p>
          <a:p>
            <a:pPr>
              <a:spcBef>
                <a:spcPts val="212"/>
              </a:spcBef>
            </a:pPr>
            <a:r>
              <a:rPr lang="en-US" altLang="zh-TW" sz="14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              </a:t>
            </a:r>
            <a:r>
              <a:rPr lang="zh-TW" altLang="en-US" sz="14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 </a:t>
            </a:r>
            <a:r>
              <a:rPr lang="en-US" altLang="zh-TW" sz="14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Director of AIT</a:t>
            </a:r>
            <a:r>
              <a:rPr lang="zh-TW" altLang="en-US" sz="14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 </a:t>
            </a:r>
            <a:r>
              <a:rPr lang="en-US" altLang="zh-TW" sz="14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American Center</a:t>
            </a:r>
            <a:br>
              <a:rPr lang="en-US" altLang="zh-TW" sz="14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</a:br>
            <a:r>
              <a:rPr lang="zh-TW" altLang="en-US" sz="11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　</a:t>
            </a:r>
            <a:r>
              <a:rPr lang="zh-TW" altLang="en-US" sz="10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　　</a:t>
            </a:r>
            <a:r>
              <a:rPr lang="en-US" altLang="zh-TW" sz="10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/>
            </a:r>
            <a:br>
              <a:rPr lang="en-US" altLang="zh-TW" sz="10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</a:br>
            <a:r>
              <a:rPr lang="zh-TW" altLang="en-US" sz="14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歡迎本校家長及桃園縣各級學校教師網路報名，</a:t>
            </a:r>
            <a:endParaRPr lang="en-US" altLang="zh-TW" sz="1400" dirty="0">
              <a:solidFill>
                <a:schemeClr val="bg1"/>
              </a:solidFill>
              <a:latin typeface="文鼎中圓" panose="020B0609010101010101" pitchFamily="49" charset="-120"/>
              <a:ea typeface="文鼎中圓" panose="020B0609010101010101" pitchFamily="49" charset="-120"/>
            </a:endParaRPr>
          </a:p>
          <a:p>
            <a:pPr>
              <a:spcBef>
                <a:spcPts val="212"/>
              </a:spcBef>
            </a:pPr>
            <a:r>
              <a:rPr lang="zh-TW" altLang="en-US" sz="14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教師可核發</a:t>
            </a:r>
            <a:r>
              <a:rPr lang="en-US" altLang="zh-TW" sz="14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3</a:t>
            </a:r>
            <a:r>
              <a:rPr lang="zh-TW" altLang="en-US" sz="14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小時研習時數。</a:t>
            </a:r>
            <a:endParaRPr lang="en-US" altLang="zh-TW" sz="1400" dirty="0">
              <a:solidFill>
                <a:schemeClr val="bg1"/>
              </a:solidFill>
              <a:latin typeface="文鼎中圓" panose="020B0609010101010101" pitchFamily="49" charset="-120"/>
              <a:ea typeface="文鼎中圓" panose="020B0609010101010101" pitchFamily="49" charset="-120"/>
            </a:endParaRPr>
          </a:p>
          <a:p>
            <a:pPr>
              <a:spcBef>
                <a:spcPts val="212"/>
              </a:spcBef>
            </a:pPr>
            <a:r>
              <a:rPr lang="zh-TW" altLang="en-US" sz="14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報名網址：</a:t>
            </a:r>
            <a:r>
              <a:rPr lang="en-US" altLang="zh-TW" sz="14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http://goo.gl/PdKXQl</a:t>
            </a:r>
          </a:p>
          <a:p>
            <a:pPr>
              <a:spcBef>
                <a:spcPts val="212"/>
              </a:spcBef>
            </a:pPr>
            <a:r>
              <a:rPr lang="zh-TW" altLang="en-US" sz="14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指導</a:t>
            </a:r>
            <a:r>
              <a:rPr lang="zh-TW" altLang="en-US" sz="14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單位：桃園縣教育局</a:t>
            </a:r>
            <a:endParaRPr lang="en-US" altLang="zh-TW" sz="1400" dirty="0">
              <a:solidFill>
                <a:schemeClr val="bg1"/>
              </a:solidFill>
              <a:latin typeface="文鼎中圓" panose="020B0609010101010101" pitchFamily="49" charset="-120"/>
              <a:ea typeface="文鼎中圓" panose="020B0609010101010101" pitchFamily="49" charset="-120"/>
            </a:endParaRPr>
          </a:p>
          <a:p>
            <a:pPr>
              <a:spcBef>
                <a:spcPts val="212"/>
              </a:spcBef>
            </a:pPr>
            <a:r>
              <a:rPr lang="zh-TW" altLang="en-US" sz="14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主辦單位：桃園縣育達</a:t>
            </a:r>
            <a:r>
              <a:rPr lang="zh-TW" altLang="en-US" sz="14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高級中學</a:t>
            </a:r>
            <a:endParaRPr lang="en-US" altLang="zh-TW" sz="1400" dirty="0">
              <a:solidFill>
                <a:schemeClr val="bg1"/>
              </a:solidFill>
              <a:latin typeface="文鼎中圓" panose="020B0609010101010101" pitchFamily="49" charset="-120"/>
              <a:ea typeface="文鼎中圓" panose="020B0609010101010101" pitchFamily="49" charset="-120"/>
            </a:endParaRPr>
          </a:p>
          <a:p>
            <a:pPr>
              <a:spcBef>
                <a:spcPts val="212"/>
              </a:spcBef>
            </a:pPr>
            <a:r>
              <a:rPr lang="zh-TW" altLang="en-US" sz="14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協辦</a:t>
            </a:r>
            <a:r>
              <a:rPr lang="zh-TW" altLang="en-US" sz="14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單位：桃園縣平鎮市教育會</a:t>
            </a:r>
            <a:endParaRPr lang="en-US" altLang="zh-TW" sz="1400" dirty="0">
              <a:solidFill>
                <a:schemeClr val="bg1"/>
              </a:solidFill>
              <a:latin typeface="文鼎中圓" panose="020B0609010101010101" pitchFamily="49" charset="-120"/>
              <a:ea typeface="文鼎中圓" panose="020B0609010101010101" pitchFamily="49" charset="-120"/>
            </a:endParaRPr>
          </a:p>
          <a:p>
            <a:pPr>
              <a:spcBef>
                <a:spcPts val="212"/>
              </a:spcBef>
            </a:pPr>
            <a:r>
              <a:rPr lang="zh-TW" altLang="en-US" sz="14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活動地址</a:t>
            </a:r>
            <a:r>
              <a:rPr lang="zh-TW" altLang="en-US" sz="14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：桃園縣平鎮市育達路</a:t>
            </a:r>
            <a:r>
              <a:rPr lang="en-US" altLang="zh-TW" sz="14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160</a:t>
            </a:r>
            <a:r>
              <a:rPr lang="zh-TW" altLang="en-US" sz="14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號</a:t>
            </a:r>
            <a:endParaRPr lang="en-US" altLang="zh-TW" sz="1400" dirty="0">
              <a:solidFill>
                <a:schemeClr val="bg1"/>
              </a:solidFill>
              <a:latin typeface="文鼎中圓" panose="020B0609010101010101" pitchFamily="49" charset="-120"/>
              <a:ea typeface="文鼎中圓" panose="020B0609010101010101" pitchFamily="49" charset="-120"/>
            </a:endParaRPr>
          </a:p>
          <a:p>
            <a:pPr>
              <a:spcBef>
                <a:spcPts val="212"/>
              </a:spcBef>
            </a:pPr>
            <a:r>
              <a:rPr lang="zh-TW" altLang="en-US" sz="14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聯絡電話：</a:t>
            </a:r>
            <a:r>
              <a:rPr lang="en-US" altLang="zh-TW" sz="14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(03) 493-4101 </a:t>
            </a:r>
            <a:r>
              <a:rPr lang="zh-TW" altLang="en-US" sz="14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分機 </a:t>
            </a:r>
            <a:r>
              <a:rPr lang="en-US" altLang="zh-TW" sz="14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117 </a:t>
            </a:r>
            <a:r>
              <a:rPr lang="zh-TW" altLang="en-US" sz="1400" dirty="0">
                <a:solidFill>
                  <a:schemeClr val="bg1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張老師</a:t>
            </a:r>
            <a:endParaRPr lang="en-US" altLang="zh-TW" sz="1400" dirty="0">
              <a:solidFill>
                <a:schemeClr val="bg1"/>
              </a:solidFill>
              <a:latin typeface="文鼎中圓" panose="020B0609010101010101" pitchFamily="49" charset="-120"/>
              <a:ea typeface="文鼎中圓" panose="020B0609010101010101" pitchFamily="49" charset="-120"/>
            </a:endParaRPr>
          </a:p>
          <a:p>
            <a:endParaRPr lang="zh-TW" altLang="en-US" sz="1400" dirty="0">
              <a:solidFill>
                <a:schemeClr val="bg1"/>
              </a:solidFill>
              <a:latin typeface="文鼎中圓" panose="020B0609010101010101" pitchFamily="49" charset="-120"/>
              <a:ea typeface="文鼎中圓" panose="020B0609010101010101" pitchFamily="49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29304" y="6517816"/>
            <a:ext cx="4633409" cy="500558"/>
          </a:xfrm>
          <a:prstGeom prst="rect">
            <a:avLst/>
          </a:prstGeom>
          <a:noFill/>
        </p:spPr>
        <p:txBody>
          <a:bodyPr wrap="square" lIns="64657" tIns="32329" rIns="64657" bIns="32329" rtlCol="0">
            <a:spAutoFit/>
          </a:bodyPr>
          <a:lstStyle/>
          <a:p>
            <a:pPr algn="dist"/>
            <a:r>
              <a:rPr lang="en-US" altLang="zh-TW" sz="2800" b="1" dirty="0">
                <a:solidFill>
                  <a:schemeClr val="accent6"/>
                </a:solidFill>
                <a:latin typeface="Broadway" panose="04040905080B02020502" pitchFamily="82" charset="0"/>
                <a:ea typeface="KaiTi" panose="02010609060101010101" pitchFamily="49" charset="-122"/>
              </a:rPr>
              <a:t>American Music</a:t>
            </a:r>
            <a:endParaRPr lang="zh-TW" altLang="en-US" sz="2800" b="1" dirty="0">
              <a:solidFill>
                <a:schemeClr val="accent6"/>
              </a:solidFill>
              <a:latin typeface="Broadway" panose="04040905080B02020502" pitchFamily="82" charset="0"/>
              <a:ea typeface="KaiTi" panose="02010609060101010101" pitchFamily="49" charset="-122"/>
            </a:endParaRPr>
          </a:p>
        </p:txBody>
      </p:sp>
      <p:pic>
        <p:nvPicPr>
          <p:cNvPr id="3" name="Picture 2" descr="C:\Users\tonywang\Documents\new\_tony\2013.11.12 A4 海報\育達高~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033" y="9939985"/>
            <a:ext cx="1903894" cy="32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20137" y="2189777"/>
            <a:ext cx="5346242" cy="674666"/>
          </a:xfrm>
          <a:prstGeom prst="rect">
            <a:avLst/>
          </a:prstGeom>
          <a:noFill/>
        </p:spPr>
        <p:txBody>
          <a:bodyPr wrap="square" lIns="64657" tIns="32329" rIns="64657" bIns="32329" rtlCol="0">
            <a:spAutoFit/>
          </a:bodyPr>
          <a:lstStyle/>
          <a:p>
            <a:r>
              <a:rPr lang="zh-TW" altLang="en-US" sz="2000" dirty="0">
                <a:solidFill>
                  <a:srgbClr val="3333CC"/>
                </a:solidFill>
                <a:latin typeface="文鼎粗圓" panose="020B0609010101010101" pitchFamily="49" charset="-120"/>
                <a:ea typeface="文鼎粗圓" panose="020B0609010101010101" pitchFamily="49" charset="-120"/>
              </a:rPr>
              <a:t>從傳統音樂、藍調、鄉村歌曲到搖滾等，</a:t>
            </a:r>
            <a:endParaRPr lang="en-US" altLang="zh-TW" sz="2000" dirty="0">
              <a:solidFill>
                <a:srgbClr val="3333CC"/>
              </a:solidFill>
              <a:latin typeface="文鼎粗圓" panose="020B0609010101010101" pitchFamily="49" charset="-120"/>
              <a:ea typeface="文鼎粗圓" panose="020B0609010101010101" pitchFamily="49" charset="-120"/>
            </a:endParaRPr>
          </a:p>
          <a:p>
            <a:r>
              <a:rPr lang="zh-TW" altLang="en-US" sz="2000" dirty="0">
                <a:solidFill>
                  <a:srgbClr val="3333CC"/>
                </a:solidFill>
                <a:latin typeface="文鼎粗圓" panose="020B0609010101010101" pitchFamily="49" charset="-120"/>
                <a:ea typeface="文鼎粗圓" panose="020B0609010101010101" pitchFamily="49" charset="-120"/>
              </a:rPr>
              <a:t>以美國文化角度介紹美國音樂的發展與形成。</a:t>
            </a:r>
            <a:endParaRPr lang="zh-TW" altLang="en-US" sz="2000" dirty="0">
              <a:solidFill>
                <a:srgbClr val="3333CC"/>
              </a:solidFill>
              <a:latin typeface="文鼎粗圓" panose="020B0609010101010101" pitchFamily="49" charset="-120"/>
              <a:ea typeface="文鼎粗圓" panose="020B0609010101010101" pitchFamily="49" charset="-120"/>
            </a:endParaRPr>
          </a:p>
        </p:txBody>
      </p:sp>
      <p:pic>
        <p:nvPicPr>
          <p:cNvPr id="5" name="Picture 2" descr="C:\Users\tonywang\Documents\new\_tony\2013.11.10 American Music Culture\qrcod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479" y="8952291"/>
            <a:ext cx="509109" cy="50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yan Rober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15" t="7094" r="12096" b="19122"/>
          <a:stretch>
            <a:fillRect/>
          </a:stretch>
        </p:blipFill>
        <p:spPr bwMode="auto">
          <a:xfrm>
            <a:off x="1556641" y="7832343"/>
            <a:ext cx="645577" cy="712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圖片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21" y="9347264"/>
            <a:ext cx="1296788" cy="50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5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50</Words>
  <Application>Microsoft Office PowerPoint</Application>
  <PresentationFormat>自訂</PresentationFormat>
  <Paragraphs>16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王怡平</dc:creator>
  <cp:lastModifiedBy>顏子欽</cp:lastModifiedBy>
  <cp:revision>23</cp:revision>
  <cp:lastPrinted>2013-11-26T05:39:20Z</cp:lastPrinted>
  <dcterms:created xsi:type="dcterms:W3CDTF">2013-11-12T06:13:14Z</dcterms:created>
  <dcterms:modified xsi:type="dcterms:W3CDTF">2013-11-27T01:10:25Z</dcterms:modified>
</cp:coreProperties>
</file>