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OA/4xEBKoJSaxuqbDDdlmLKIg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344764-5703-4DB9-8B50-4705615BBC16}">
  <a:tblStyle styleId="{AE344764-5703-4DB9-8B50-4705615BBC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A8B3D8-CF31-415D-A40D-52C56B271FB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9552" y="908720"/>
            <a:ext cx="8208912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桃園市雙龍國小112學年度</a:t>
            </a:r>
            <a:br>
              <a:rPr lang="zh-TW" sz="5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sz="5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5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新生家長座談會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907704" y="3933056"/>
            <a:ext cx="5184576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zh-TW" sz="4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學務處</a:t>
            </a:r>
            <a:r>
              <a:rPr lang="zh-TW" sz="4500">
                <a:solidFill>
                  <a:srgbClr val="FF0000"/>
                </a:solidFill>
              </a:rPr>
              <a:t>工作報告</a:t>
            </a:r>
            <a:endParaRPr sz="4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學務主任</a:t>
            </a:r>
            <a:r>
              <a:rPr lang="zh-TW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吳建龍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4991888#310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課後社團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4012" y="1268760"/>
            <a:ext cx="5355976" cy="535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運動及才藝團隊</a:t>
            </a:r>
            <a:endParaRPr/>
          </a:p>
        </p:txBody>
      </p:sp>
      <p:graphicFrame>
        <p:nvGraphicFramePr>
          <p:cNvPr id="218" name="Google Shape;218;p11"/>
          <p:cNvGraphicFramePr/>
          <p:nvPr/>
        </p:nvGraphicFramePr>
        <p:xfrm>
          <a:off x="328267" y="184482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{B4A8B3D8-CF31-415D-A40D-52C56B271FBA}</a:tableStyleId>
              </a:tblPr>
              <a:tblGrid>
                <a:gridCol w="10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團隊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/>
                        <a:t>收費情形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/>
                        <a:t>（月費）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    年段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二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三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四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五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六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6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>
                          <a:solidFill>
                            <a:srgbClr val="FFFF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體操隊</a:t>
                      </a:r>
                      <a:endParaRPr/>
                    </a:p>
                  </a:txBody>
                  <a:tcPr marL="68575" marR="68575" marT="0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各團隊公告為主</a:t>
                      </a:r>
                      <a:endParaRPr sz="3200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1-2年級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1530-1730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3-6年級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1530-1845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1530-1845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1530-1845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1530-1845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1530-1845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6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>
                          <a:solidFill>
                            <a:srgbClr val="FFFF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足球隊</a:t>
                      </a:r>
                      <a:endParaRPr/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1-2年級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0800-1100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6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3-6年級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1530-1730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1300-1530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1530-1730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1530-1730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0800-1100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>
                          <a:solidFill>
                            <a:srgbClr val="FFFF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舞蹈團</a:t>
                      </a:r>
                      <a:endParaRPr/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1年級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sng" strike="noStrike" cap="none"/>
                        <a:t>女生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1310-1530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1310-1530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strike="noStrike" cap="none">
                          <a:solidFill>
                            <a:srgbClr val="FFFF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弦樂團</a:t>
                      </a:r>
                      <a:endParaRPr/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1-3年級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個別課程個別安排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健康中心篇</a:t>
            </a:r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每學期初</a:t>
            </a:r>
            <a:r>
              <a:rPr lang="zh-TW" b="1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身高、體重、視力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測量：特別提醒視力異常，請持通知單到眼科專科醫師複檢，</a:t>
            </a:r>
            <a:r>
              <a:rPr lang="zh-TW" b="1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不可直接到眼鏡行配眼鏡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傳染病防治：依據校園傳染病防治法，共同落實防疫觀念，配合衛生政策推行「</a:t>
            </a:r>
            <a:r>
              <a:rPr lang="zh-TW" b="1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生病不上學、居家自主健康管理，盡速就醫不延誤，遵守咳嗽禮節戴口罩的觀念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」，例如腸病毒(含疑似腸病毒)、水痘、AB流感等一定要主動告知導師，依規定請假休養</a:t>
            </a:r>
            <a:r>
              <a:rPr lang="zh-TW" b="1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避免班級群聚感染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Arial"/>
              <a:buNone/>
            </a:pPr>
            <a:r>
              <a:rPr lang="zh-TW" sz="7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謝謝聆聽</a:t>
            </a:r>
            <a:endParaRPr sz="7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學務處團隊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398369" y="2135325"/>
            <a:ext cx="8285596" cy="3579684"/>
            <a:chOff x="2833" y="738325"/>
            <a:chExt cx="8285596" cy="3579684"/>
          </a:xfrm>
        </p:grpSpPr>
        <p:sp>
          <p:nvSpPr>
            <p:cNvPr id="92" name="Google Shape;92;p2"/>
            <p:cNvSpPr/>
            <p:nvPr/>
          </p:nvSpPr>
          <p:spPr>
            <a:xfrm>
              <a:off x="7398806" y="2893731"/>
              <a:ext cx="91440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" name="Google Shape;93;p2"/>
            <p:cNvSpPr/>
            <p:nvPr/>
          </p:nvSpPr>
          <p:spPr>
            <a:xfrm>
              <a:off x="4068913" y="1615218"/>
              <a:ext cx="3375613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711000" y="2893731"/>
              <a:ext cx="91440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" name="Google Shape;95;p2"/>
            <p:cNvSpPr/>
            <p:nvPr/>
          </p:nvSpPr>
          <p:spPr>
            <a:xfrm>
              <a:off x="4068913" y="1615218"/>
              <a:ext cx="1687806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6" name="Google Shape;96;p2"/>
            <p:cNvSpPr/>
            <p:nvPr/>
          </p:nvSpPr>
          <p:spPr>
            <a:xfrm>
              <a:off x="4023193" y="2893731"/>
              <a:ext cx="91440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4023193" y="1615218"/>
              <a:ext cx="91440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8" name="Google Shape;98;p2"/>
            <p:cNvSpPr/>
            <p:nvPr/>
          </p:nvSpPr>
          <p:spPr>
            <a:xfrm>
              <a:off x="2335386" y="2893731"/>
              <a:ext cx="91440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2381106" y="1615218"/>
              <a:ext cx="1687806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0" name="Google Shape;100;p2"/>
            <p:cNvSpPr/>
            <p:nvPr/>
          </p:nvSpPr>
          <p:spPr>
            <a:xfrm>
              <a:off x="647580" y="2893731"/>
              <a:ext cx="91440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1" name="Google Shape;101;p2"/>
            <p:cNvSpPr/>
            <p:nvPr/>
          </p:nvSpPr>
          <p:spPr>
            <a:xfrm>
              <a:off x="693300" y="1615218"/>
              <a:ext cx="3375613" cy="4016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3378447" y="738325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531884" y="884090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557567" y="909773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學務主任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zh-TW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吳建龍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33" y="2016839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56270" y="2162604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81953" y="2188287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生教組長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鄭秋銀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833" y="3295352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rgbClr val="C2D5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56270" y="3441117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81953" y="3466800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生活教育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導護路隊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交通安全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690640" y="2016839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44077" y="2162604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869760" y="2188287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訓育組長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蘇盈如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90640" y="3295352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rgbClr val="C2D5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44077" y="3441117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869760" y="3466800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自治市模範生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社團藝文活動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兒童朝會榮譽制度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78447" y="2016839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531884" y="2162604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3557567" y="2188287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體育組長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涂欽文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8447" y="3295352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rgbClr val="C2D5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531884" y="3441117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557567" y="3466800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運動團隊育樂營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體育競賽運動會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游泳教學運動器材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066253" y="2016839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219690" y="2162604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5245373" y="2188287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衛生組長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陳浩雲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066253" y="3295352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rgbClr val="C2D5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219690" y="3441117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5245373" y="3466800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掃具掃區規劃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優質家族資源回收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健康促進學校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754060" y="2016839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907497" y="2162604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6933180" y="2188287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健康中心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廖嘉瑜護理師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754060" y="3295352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rgbClr val="C2D5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907497" y="3441117"/>
              <a:ext cx="1380932" cy="8768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6933180" y="3466800"/>
              <a:ext cx="1329566" cy="82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健康保健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學生傷病處理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學生保險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低年級學生上下學作息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" name="Google Shape;140;p3"/>
          <p:cNvGraphicFramePr/>
          <p:nvPr/>
        </p:nvGraphicFramePr>
        <p:xfrm>
          <a:off x="539552" y="17728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{AE344764-5703-4DB9-8B50-4705615BBC16}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9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星期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時段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zh-TW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星期一 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星期二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星期三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星期四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solidFill>
                            <a:schemeClr val="lt1"/>
                          </a:solidFill>
                        </a:rPr>
                        <a:t>星期五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zh-TW" sz="1800" u="none" strike="noStrike" cap="none"/>
                        <a:t>上學時間 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上午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7:30-7:50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上午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7:30-7:50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上午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7:30-7:50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上午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7:30-7:50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上午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7:30-7:50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放學時間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中午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12:35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下午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15:35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中午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12:35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中午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12:35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中午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/>
                        <a:t>12:35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1" name="Google Shape;141;p3"/>
          <p:cNvSpPr txBox="1"/>
          <p:nvPr/>
        </p:nvSpPr>
        <p:spPr>
          <a:xfrm>
            <a:off x="539552" y="5589240"/>
            <a:ext cx="8229600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開學前四週請至校門口前接送學生</a:t>
            </a:r>
            <a:endParaRPr sz="36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42" name="Google Shape;142;p3"/>
          <p:cNvCxnSpPr/>
          <p:nvPr/>
        </p:nvCxnSpPr>
        <p:spPr>
          <a:xfrm>
            <a:off x="539552" y="1772816"/>
            <a:ext cx="1368152" cy="108012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上下學接送區注意事項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556792"/>
            <a:ext cx="8518169" cy="514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上下學接送區注意事項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323528" y="1700808"/>
            <a:ext cx="30243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(一)機車請依序停放在學校正門口前停車格，並</a:t>
            </a:r>
            <a:r>
              <a:rPr lang="zh-TW" sz="1800" b="1" i="0" u="sng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請確實按機車出入口進出</a:t>
            </a:r>
            <a:r>
              <a:rPr lang="zh-TW"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，以免發生危險。</a:t>
            </a:r>
            <a:endParaRPr/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699269"/>
            <a:ext cx="4192014" cy="23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008" y="3936259"/>
            <a:ext cx="3807972" cy="2141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4932040" y="5007252"/>
            <a:ext cx="1107996" cy="646331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出口</a:t>
            </a:r>
            <a:endParaRPr/>
          </a:p>
        </p:txBody>
      </p:sp>
      <p:cxnSp>
        <p:nvCxnSpPr>
          <p:cNvPr id="158" name="Google Shape;158;p5"/>
          <p:cNvCxnSpPr/>
          <p:nvPr/>
        </p:nvCxnSpPr>
        <p:spPr>
          <a:xfrm rot="10800000">
            <a:off x="3059833" y="4872363"/>
            <a:ext cx="1861637" cy="44983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59" name="Google Shape;159;p5"/>
          <p:cNvSpPr/>
          <p:nvPr/>
        </p:nvSpPr>
        <p:spPr>
          <a:xfrm>
            <a:off x="6876256" y="4902452"/>
            <a:ext cx="1107996" cy="646331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入口</a:t>
            </a:r>
            <a:endParaRPr/>
          </a:p>
        </p:txBody>
      </p:sp>
      <p:cxnSp>
        <p:nvCxnSpPr>
          <p:cNvPr id="160" name="Google Shape;160;p5"/>
          <p:cNvCxnSpPr>
            <a:stCxn id="159" idx="0"/>
          </p:cNvCxnSpPr>
          <p:nvPr/>
        </p:nvCxnSpPr>
        <p:spPr>
          <a:xfrm rot="10800000">
            <a:off x="7049254" y="3000152"/>
            <a:ext cx="381000" cy="1902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上下學接送區注意事項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6"/>
          <p:cNvGrpSpPr/>
          <p:nvPr/>
        </p:nvGrpSpPr>
        <p:grpSpPr>
          <a:xfrm>
            <a:off x="155192" y="1772816"/>
            <a:ext cx="8833615" cy="4608512"/>
            <a:chOff x="218431" y="267494"/>
            <a:chExt cx="8833615" cy="4608512"/>
          </a:xfrm>
        </p:grpSpPr>
        <p:sp>
          <p:nvSpPr>
            <p:cNvPr id="167" name="Google Shape;167;p6"/>
            <p:cNvSpPr/>
            <p:nvPr/>
          </p:nvSpPr>
          <p:spPr>
            <a:xfrm>
              <a:off x="218431" y="579461"/>
              <a:ext cx="302433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61950" marR="0" lvl="0" indent="-3619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(二)汽車</a:t>
              </a:r>
              <a:r>
                <a:rPr lang="zh-TW" sz="1800" b="1" i="0" u="sng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請勿停在校門口紅線路段上</a:t>
              </a: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，敬請多利用學校正門口左右兩側及龍潭高中圍牆外</a:t>
              </a:r>
              <a:r>
                <a:rPr lang="zh-TW" sz="1800" b="1" i="0" u="sng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限時停車格</a:t>
              </a: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，以維護上下車安全。 </a:t>
              </a:r>
              <a:endPara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grpSp>
          <p:nvGrpSpPr>
            <p:cNvPr id="168" name="Google Shape;168;p6"/>
            <p:cNvGrpSpPr/>
            <p:nvPr/>
          </p:nvGrpSpPr>
          <p:grpSpPr>
            <a:xfrm>
              <a:off x="3347864" y="267494"/>
              <a:ext cx="5704182" cy="4608512"/>
              <a:chOff x="3347864" y="267494"/>
              <a:chExt cx="5704182" cy="4608512"/>
            </a:xfrm>
          </p:grpSpPr>
          <p:pic>
            <p:nvPicPr>
              <p:cNvPr id="169" name="Google Shape;169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347864" y="267494"/>
                <a:ext cx="3240360" cy="1822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012160" y="1707654"/>
                <a:ext cx="3039886" cy="1709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11981" y="3075806"/>
                <a:ext cx="3200357" cy="1800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2" name="Google Shape;172;p6"/>
              <p:cNvSpPr/>
              <p:nvPr/>
            </p:nvSpPr>
            <p:spPr>
              <a:xfrm>
                <a:off x="3349005" y="2333787"/>
                <a:ext cx="2327632" cy="584775"/>
              </a:xfrm>
              <a:prstGeom prst="rect">
                <a:avLst/>
              </a:prstGeom>
              <a:gradFill>
                <a:gsLst>
                  <a:gs pos="0">
                    <a:srgbClr val="FFA09D"/>
                  </a:gs>
                  <a:gs pos="35000">
                    <a:srgbClr val="FFBCBC"/>
                  </a:gs>
                  <a:gs pos="100000">
                    <a:srgbClr val="FFE2E2"/>
                  </a:gs>
                </a:gsLst>
                <a:lin ang="16200000" scaled="0"/>
              </a:gradFill>
              <a:ln w="9525" cap="flat" cmpd="sng">
                <a:solidFill>
                  <a:srgbClr val="BD4B4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3200" b="1" i="0" u="none" strike="noStrike" cap="none">
                    <a:solidFill>
                      <a:srgbClr val="F4F0E2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限時停車格</a:t>
                </a:r>
                <a:endParaRPr sz="3200" b="1" i="0" u="none" strike="noStrike" cap="none">
                  <a:solidFill>
                    <a:srgbClr val="F4F0E2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  <p:cxnSp>
            <p:nvCxnSpPr>
              <p:cNvPr id="173" name="Google Shape;173;p6"/>
              <p:cNvCxnSpPr>
                <a:stCxn id="172" idx="0"/>
              </p:cNvCxnSpPr>
              <p:nvPr/>
            </p:nvCxnSpPr>
            <p:spPr>
              <a:xfrm rot="10800000" flipH="1">
                <a:off x="4512821" y="1995687"/>
                <a:ext cx="131100" cy="338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74" name="Google Shape;174;p6"/>
              <p:cNvCxnSpPr>
                <a:endCxn id="170" idx="1"/>
              </p:cNvCxnSpPr>
              <p:nvPr/>
            </p:nvCxnSpPr>
            <p:spPr>
              <a:xfrm rot="10800000" flipH="1">
                <a:off x="5676760" y="2562622"/>
                <a:ext cx="335400" cy="109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75" name="Google Shape;175;p6"/>
              <p:cNvCxnSpPr/>
              <p:nvPr/>
            </p:nvCxnSpPr>
            <p:spPr>
              <a:xfrm>
                <a:off x="4730814" y="2964276"/>
                <a:ext cx="237230" cy="183538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</p:cxnSp>
        </p:grpSp>
        <p:grpSp>
          <p:nvGrpSpPr>
            <p:cNvPr id="176" name="Google Shape;176;p6"/>
            <p:cNvGrpSpPr/>
            <p:nvPr/>
          </p:nvGrpSpPr>
          <p:grpSpPr>
            <a:xfrm>
              <a:off x="317390" y="2386422"/>
              <a:ext cx="3223872" cy="2489584"/>
              <a:chOff x="317390" y="2386422"/>
              <a:chExt cx="3223872" cy="2489584"/>
            </a:xfrm>
          </p:grpSpPr>
          <p:pic>
            <p:nvPicPr>
              <p:cNvPr id="177" name="Google Shape;177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17390" y="3062578"/>
                <a:ext cx="3223872" cy="18134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p6"/>
              <p:cNvSpPr/>
              <p:nvPr/>
            </p:nvSpPr>
            <p:spPr>
              <a:xfrm>
                <a:off x="506972" y="2386422"/>
                <a:ext cx="2447254" cy="461665"/>
              </a:xfrm>
              <a:prstGeom prst="rect">
                <a:avLst/>
              </a:prstGeom>
              <a:gradFill>
                <a:gsLst>
                  <a:gs pos="0">
                    <a:srgbClr val="C8B2E9"/>
                  </a:gs>
                  <a:gs pos="35000">
                    <a:srgbClr val="D6CAED"/>
                  </a:gs>
                  <a:gs pos="100000">
                    <a:srgbClr val="EFE8FA"/>
                  </a:gs>
                </a:gsLst>
                <a:lin ang="16200000" scaled="0"/>
              </a:gradFill>
              <a:ln w="9525" cap="flat" cmpd="sng">
                <a:solidFill>
                  <a:srgbClr val="7C5F9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紅線請勿停車</a:t>
                </a:r>
                <a:endParaRPr sz="24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9" name="Google Shape;179;p6"/>
              <p:cNvCxnSpPr>
                <a:stCxn id="178" idx="2"/>
              </p:cNvCxnSpPr>
              <p:nvPr/>
            </p:nvCxnSpPr>
            <p:spPr>
              <a:xfrm>
                <a:off x="1730599" y="2848087"/>
                <a:ext cx="1185300" cy="1019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上下學接送區注意事項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7"/>
          <p:cNvGrpSpPr/>
          <p:nvPr/>
        </p:nvGrpSpPr>
        <p:grpSpPr>
          <a:xfrm>
            <a:off x="457200" y="1844824"/>
            <a:ext cx="7985100" cy="4558499"/>
            <a:chOff x="178396" y="195486"/>
            <a:chExt cx="7985100" cy="4558499"/>
          </a:xfrm>
        </p:grpSpPr>
        <p:sp>
          <p:nvSpPr>
            <p:cNvPr id="186" name="Google Shape;186;p7"/>
            <p:cNvSpPr/>
            <p:nvPr/>
          </p:nvSpPr>
          <p:spPr>
            <a:xfrm>
              <a:off x="178396" y="195486"/>
              <a:ext cx="30243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61950" marR="0" lvl="0" indent="-3619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(三)車輛請勿在校門口</a:t>
              </a:r>
              <a:r>
                <a:rPr lang="zh-TW" sz="1800" b="1" i="0" u="none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迴轉</a:t>
              </a: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、</a:t>
              </a:r>
              <a:r>
                <a:rPr lang="zh-TW" sz="1800" b="1" i="0" u="none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倒車</a:t>
              </a: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、</a:t>
              </a:r>
              <a:r>
                <a:rPr lang="zh-TW" sz="1800" b="1" i="0" u="none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逆向行駛</a:t>
              </a: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及</a:t>
              </a:r>
              <a:r>
                <a:rPr lang="zh-TW" sz="1800" b="1" i="0" u="none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並排停放</a:t>
              </a:r>
              <a:r>
                <a:rPr lang="zh-TW" sz="18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，行經校門口請務必放慢車速。</a:t>
              </a:r>
              <a:endPara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grpSp>
          <p:nvGrpSpPr>
            <p:cNvPr id="187" name="Google Shape;187;p7"/>
            <p:cNvGrpSpPr/>
            <p:nvPr/>
          </p:nvGrpSpPr>
          <p:grpSpPr>
            <a:xfrm>
              <a:off x="1979712" y="1275606"/>
              <a:ext cx="6183784" cy="3478379"/>
              <a:chOff x="1979712" y="1275606"/>
              <a:chExt cx="6183784" cy="3478379"/>
            </a:xfrm>
          </p:grpSpPr>
          <p:pic>
            <p:nvPicPr>
              <p:cNvPr id="188" name="Google Shape;188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79712" y="1275606"/>
                <a:ext cx="6183784" cy="34783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 descr="https://tse4.mm.bing.net/th?id=OIP.YJ4eISRs-gQfrVsif47spwAAAA&amp;pid=15.1&amp;P=0&amp;w=173&amp;h=17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339752" y="2859782"/>
                <a:ext cx="646256" cy="6425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 descr="https://tse4.mm.bing.net/th?id=OIP.YJ4eISRs-gQfrVsif47spwAAAA&amp;pid=15.1&amp;P=0&amp;w=173&amp;h=17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41409" y="2112786"/>
                <a:ext cx="416235" cy="4138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1" name="Google Shape;191;p7"/>
              <p:cNvSpPr/>
              <p:nvPr/>
            </p:nvSpPr>
            <p:spPr>
              <a:xfrm rot="1480300">
                <a:off x="5753204" y="2325608"/>
                <a:ext cx="498532" cy="1557303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992D2B"/>
                  </a:gs>
                  <a:gs pos="80000">
                    <a:srgbClr val="C93D39"/>
                  </a:gs>
                  <a:gs pos="100000">
                    <a:srgbClr val="CD3A36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7"/>
              <p:cNvSpPr txBox="1"/>
              <p:nvPr/>
            </p:nvSpPr>
            <p:spPr>
              <a:xfrm>
                <a:off x="5241409" y="2703263"/>
                <a:ext cx="1846659" cy="288032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80000">
                    <a:schemeClr val="dk1"/>
                  </a:gs>
                  <a:gs pos="100000">
                    <a:schemeClr val="dk1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 txBox="1"/>
              <p:nvPr/>
            </p:nvSpPr>
            <p:spPr>
              <a:xfrm rot="5400000">
                <a:off x="6020713" y="1923937"/>
                <a:ext cx="288032" cy="1846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禁止逆向行駛</a:t>
                </a: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4" name="Google Shape;194;p7" descr="http://freesozai.jp/itemStartDownload.php?category=roadsign&amp;page=rds_003&amp;type=sozai&amp;file=2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022993" y="2596628"/>
                <a:ext cx="449878" cy="4711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課後社團(週二班)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b="48456"/>
          <a:stretch/>
        </p:blipFill>
        <p:spPr>
          <a:xfrm>
            <a:off x="675238" y="1628800"/>
            <a:ext cx="7793523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zh-TW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課後社團(週五班)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51544"/>
          <a:stretch/>
        </p:blipFill>
        <p:spPr>
          <a:xfrm>
            <a:off x="539552" y="1556792"/>
            <a:ext cx="829014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如螢幕大小 (4:3)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Microsoft JhengHei</vt:lpstr>
      <vt:lpstr>DFKai-SB</vt:lpstr>
      <vt:lpstr>Arial</vt:lpstr>
      <vt:lpstr>Calibri</vt:lpstr>
      <vt:lpstr>Times New Roman</vt:lpstr>
      <vt:lpstr>Office 佈景主題</vt:lpstr>
      <vt:lpstr>桃園市雙龍國小112學年度  新生家長座談會</vt:lpstr>
      <vt:lpstr>學務處團隊</vt:lpstr>
      <vt:lpstr>低年級學生上下學作息</vt:lpstr>
      <vt:lpstr>上下學接送區注意事項</vt:lpstr>
      <vt:lpstr>上下學接送區注意事項</vt:lpstr>
      <vt:lpstr>上下學接送區注意事項</vt:lpstr>
      <vt:lpstr>上下學接送區注意事項</vt:lpstr>
      <vt:lpstr>課後社團(週二班)</vt:lpstr>
      <vt:lpstr>課後社團(週五班)</vt:lpstr>
      <vt:lpstr>課後社團</vt:lpstr>
      <vt:lpstr>運動及才藝團隊</vt:lpstr>
      <vt:lpstr>健康中心篇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桃園市雙龍國小112學年度  新生家長座談會</dc:title>
  <dc:creator>chiang</dc:creator>
  <cp:lastModifiedBy>wendy</cp:lastModifiedBy>
  <cp:revision>1</cp:revision>
  <dcterms:created xsi:type="dcterms:W3CDTF">2013-01-15T02:04:22Z</dcterms:created>
  <dcterms:modified xsi:type="dcterms:W3CDTF">2023-08-25T09:33:56Z</dcterms:modified>
</cp:coreProperties>
</file>